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34" r:id="rId3"/>
    <p:sldId id="336" r:id="rId4"/>
    <p:sldId id="337" r:id="rId5"/>
    <p:sldId id="338" r:id="rId6"/>
    <p:sldId id="339" r:id="rId7"/>
    <p:sldId id="340" r:id="rId8"/>
    <p:sldId id="341" r:id="rId9"/>
    <p:sldId id="342" r:id="rId10"/>
    <p:sldId id="34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Master" Target="slideMasters/slideMaster2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05FED-DF8D-4F59-B6BE-863F25B80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555C9-436A-4DC5-8806-EBF6B6093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25F34-2372-4623-A932-51D4C473E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636E-4873-442D-891D-EF4FA9871B1F}" type="datetimeFigureOut">
              <a:rPr lang="en-CA" smtClean="0"/>
              <a:t>2021-09-03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5152B-CD13-45A1-81AC-4F4824CC8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23E65-FF06-4075-8830-DE85B1BE6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EEC9-BDE3-400B-8E62-B107EBF2A7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285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1FEB3-051C-4BC7-B41E-59D353A4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3AB60E-E9F6-44F7-9335-D570E2D97F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8084E-5960-4491-A432-CD1C1F8F5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636E-4873-442D-891D-EF4FA9871B1F}" type="datetimeFigureOut">
              <a:rPr lang="en-CA" smtClean="0"/>
              <a:t>2021-09-03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1CCA9-A441-49AE-8703-D618A5EE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DEBC0-5BFE-4537-A84B-0DA568DB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EEC9-BDE3-400B-8E62-B107EBF2A7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2953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E245F9-78C9-4112-BC6B-B7D3BCEB48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40A5DC-6580-4CA0-946E-5B79D816EF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574EC-CFC9-4DF8-B454-8C41083D5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636E-4873-442D-891D-EF4FA9871B1F}" type="datetimeFigureOut">
              <a:rPr lang="en-CA" smtClean="0"/>
              <a:t>2021-09-03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58449-B01F-4377-96BA-9C90C22C1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E190B-A3E7-4B4B-8527-A2740D09C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EEC9-BDE3-400B-8E62-B107EBF2A7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079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A5F8-F0F6-4AA7-9163-B7BC95881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3A63D8-B4E8-4E1C-8F32-C2C596ABD6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D8F3C-CB2F-4E1F-9D7A-8EAC52D45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B581-C882-46AE-AFA6-475B68BB2D4A}" type="datetimeFigureOut">
              <a:rPr lang="en-CA" smtClean="0"/>
              <a:t>2021-09-03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5D8A9-C9BC-4B84-8C56-7428BEF4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36C81-4709-4EC1-8543-6355E9053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2F7AD-FDD5-4417-B5FB-53CCD586F40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8064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C2767-7E9A-4AFD-9FBF-A8CDD7E9F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BD7CA-A540-4A94-82D5-0104820CB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CE3BB-135D-4BB0-A216-CE74D120A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B581-C882-46AE-AFA6-475B68BB2D4A}" type="datetimeFigureOut">
              <a:rPr lang="en-CA" smtClean="0"/>
              <a:t>2021-09-03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30F81-C7E4-400F-9C22-C5590A3B3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96936-C1A1-4A30-9D95-D3E862F41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2F7AD-FDD5-4417-B5FB-53CCD586F40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6564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00A4F-A82D-4CF7-B96C-1B90768A5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457B31-D261-4BC5-ACB9-F08E5A941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1795E-0F7E-4B32-A328-27FC7B690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B581-C882-46AE-AFA6-475B68BB2D4A}" type="datetimeFigureOut">
              <a:rPr lang="en-CA" smtClean="0"/>
              <a:t>2021-09-03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154F0-D47E-40B2-AC79-6B00C5713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D7EAC-5280-4BBD-B7EF-75F08FAC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2F7AD-FDD5-4417-B5FB-53CCD586F40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3501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EC865-3829-4645-AA54-56936B8C5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D4F99-3206-459E-A898-1ECE883A78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7A867-36C7-4272-AEFB-BA1347DF0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EC638-1EAD-4122-813F-6B25FB10D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B581-C882-46AE-AFA6-475B68BB2D4A}" type="datetimeFigureOut">
              <a:rPr lang="en-CA" smtClean="0"/>
              <a:t>2021-09-03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8E806-FC88-4BD5-8D0D-ED0AB72F0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FB257-0030-429F-ABC8-F9B08F7A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2F7AD-FDD5-4417-B5FB-53CCD586F40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9538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8FCFB-B529-4CA0-84D1-8835EF98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8C417-11C8-4486-9F0C-22ADB38DE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91B0C-ED77-4396-BD65-A7B05D025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976478-0A3D-4D6A-853D-87582848D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E5995-DFE3-4C7B-A06A-8A252E2E79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9B0DB7-13A7-43B0-BE43-CBE74383B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B581-C882-46AE-AFA6-475B68BB2D4A}" type="datetimeFigureOut">
              <a:rPr lang="en-CA" smtClean="0"/>
              <a:t>2021-09-03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EE2942-3B4B-48C8-87F1-5600B1ABC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A07C19-9E81-4A4F-B96B-A2DF64808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2F7AD-FDD5-4417-B5FB-53CCD586F40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5288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C5B16-EACA-4B53-B5CD-CC7A55316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49357D-3A22-475B-A35F-07638614B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B581-C882-46AE-AFA6-475B68BB2D4A}" type="datetimeFigureOut">
              <a:rPr lang="en-CA" smtClean="0"/>
              <a:t>2021-09-03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6F97E8-4490-4432-808F-5FED2771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F1F9E-0CB1-4484-9141-5831FC1B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2F7AD-FDD5-4417-B5FB-53CCD586F40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89828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70389E-8E90-4DCD-BB24-58F5D1BE9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B581-C882-46AE-AFA6-475B68BB2D4A}" type="datetimeFigureOut">
              <a:rPr lang="en-CA" smtClean="0"/>
              <a:t>2021-09-03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FA11CD-133C-4309-932F-1D3F1F5A2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1DBCD-FABC-4072-9376-331074E06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2F7AD-FDD5-4417-B5FB-53CCD586F40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4574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0EDD3-C24B-4F3C-8487-AC40C79AF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7EDFC-E100-4139-A3FB-4A5FC81CA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E0F68-99AE-4A5A-B864-55B71B055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7B7F7E-7ADC-4705-B58D-09148B9C3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B581-C882-46AE-AFA6-475B68BB2D4A}" type="datetimeFigureOut">
              <a:rPr lang="en-CA" smtClean="0"/>
              <a:t>2021-09-03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E1AA2-2464-4350-8F26-426ADC3E5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495751-9405-4123-AA55-40C7AE0D2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2F7AD-FDD5-4417-B5FB-53CCD586F40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0012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EF325-0B93-4B06-94CF-D82CEC9A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371F2-68F6-4270-9894-BE24884C2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E92D3-609C-4592-99FC-749D01CD4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636E-4873-442D-891D-EF4FA9871B1F}" type="datetimeFigureOut">
              <a:rPr lang="en-CA" smtClean="0"/>
              <a:t>2021-09-03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FDD8B-9C27-4E88-A173-FDAC69111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ACFE3-2C9C-4CC9-88F9-C5569E7E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EEC9-BDE3-400B-8E62-B107EBF2A7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916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177B-FFA0-4BF6-8367-DBED7B02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5B102E-D9B3-42E3-9D55-5643A46AB7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29083E-1E29-406E-86E7-9170888EE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2DA0F-D840-450E-A878-E7868469F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B581-C882-46AE-AFA6-475B68BB2D4A}" type="datetimeFigureOut">
              <a:rPr lang="en-CA" smtClean="0"/>
              <a:t>2021-09-03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1330D5-EB57-4B00-9CCD-CDD4B75F3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9F6CC-9398-4597-A09A-84C330BD1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2F7AD-FDD5-4417-B5FB-53CCD586F40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162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A9F35-1847-46E6-BC6B-F27F4638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AA7A90-BBD9-4214-A078-32B35D379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4AA0E-CFE1-4180-8A6B-4E907FEF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B581-C882-46AE-AFA6-475B68BB2D4A}" type="datetimeFigureOut">
              <a:rPr lang="en-CA" smtClean="0"/>
              <a:t>2021-09-03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F76E9-99F1-401D-8EB7-9A13FF163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7D66B-72FE-4D3A-92EF-3315A23D7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2F7AD-FDD5-4417-B5FB-53CCD586F40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7282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901218-9C42-4FB8-AF81-EAFB7FBD5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EB3FD-CE33-4B83-A9A0-E4BD93A143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D542F-2CBC-40EA-B08F-A305E58EF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3B581-C882-46AE-AFA6-475B68BB2D4A}" type="datetimeFigureOut">
              <a:rPr lang="en-CA" smtClean="0"/>
              <a:t>2021-09-03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94717-0587-4F3E-A116-BE5E4645D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BD9E6-1C5A-48BF-BFA8-A346167E1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2F7AD-FDD5-4417-B5FB-53CCD586F40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2215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D300B-6206-46D3-97B1-B5EC10A5D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E05FA-EE93-486A-AAEB-6DABFA24A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B7395-A5A9-4AFB-AE73-D4331CE4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636E-4873-442D-891D-EF4FA9871B1F}" type="datetimeFigureOut">
              <a:rPr lang="en-CA" smtClean="0"/>
              <a:t>2021-09-03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8E96A-D776-43F6-8360-90A6FBBE1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0F49-88DB-460F-B1C7-2C6CAFF9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EEC9-BDE3-400B-8E62-B107EBF2A7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4333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41CA5-9870-42C7-A0D5-193E036A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854FD-18D7-4B95-97EC-75FBC5696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6678C6-82A2-4EBA-9DE5-EA2EC90A6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833B2-6540-47B9-BF15-55AE0D964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636E-4873-442D-891D-EF4FA9871B1F}" type="datetimeFigureOut">
              <a:rPr lang="en-CA" smtClean="0"/>
              <a:t>2021-09-03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AE6DB-1EEC-422F-B88B-594EEB0DE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57ACD-9620-47EC-8E3A-D11238043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EEC9-BDE3-400B-8E62-B107EBF2A7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0683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183B-EFF5-49BB-AF69-7887AE772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67738-DC8B-4D55-92A9-201BC2DB3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00B26-F66E-4764-82CA-36A42A348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4B1C2D-F9FC-4C3F-9EA3-441B263F87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92CB10-92D9-44B8-9779-2382AFAFBF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622338-C173-471A-8307-A41B3A9D6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636E-4873-442D-891D-EF4FA9871B1F}" type="datetimeFigureOut">
              <a:rPr lang="en-CA" smtClean="0"/>
              <a:t>2021-09-03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C2AA84-0F1F-4445-BDC4-CBCC49C1C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4F9D4-3B1C-49CC-8689-D8215B813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EEC9-BDE3-400B-8E62-B107EBF2A7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9984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41BED-B3F4-47F0-AED3-54331121B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4A8DBB-028C-4576-8D3B-C274C2B6E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636E-4873-442D-891D-EF4FA9871B1F}" type="datetimeFigureOut">
              <a:rPr lang="en-CA" smtClean="0"/>
              <a:t>2021-09-03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EF412-6497-498C-ABED-EF6E34CD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E3698-14FC-464A-8DFB-254950BC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EEC9-BDE3-400B-8E62-B107EBF2A7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957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EFA67-08ED-4F93-BBC5-C4CADB28E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636E-4873-442D-891D-EF4FA9871B1F}" type="datetimeFigureOut">
              <a:rPr lang="en-CA" smtClean="0"/>
              <a:t>2021-09-03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503F50-284C-4AAA-B28C-9E6678C37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D6CC9-6795-4A6E-B84D-0741B1483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EEC9-BDE3-400B-8E62-B107EBF2A7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3581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304BF-5A15-42F3-9FE8-5383D2129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F005A-1943-4FC1-8FAE-01C1BA58B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FFDCC-F00C-4779-9D9D-07EFC8005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60CF5C-9415-4CB3-BEA9-46B381E8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636E-4873-442D-891D-EF4FA9871B1F}" type="datetimeFigureOut">
              <a:rPr lang="en-CA" smtClean="0"/>
              <a:t>2021-09-03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2FC7C-0A97-4D5A-9E5D-C10545FCF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7F696-2AF0-4C33-84F7-F7B4B1DE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EEC9-BDE3-400B-8E62-B107EBF2A7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0378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B1EE-44F2-40DE-8BE6-21C13E786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B50F12-45B3-4B1B-AB4C-D9E05153CC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5C37AF-5BD4-4236-A392-F97B1C92F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D5567-13AB-4BC5-8FB2-18F2FB13F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636E-4873-442D-891D-EF4FA9871B1F}" type="datetimeFigureOut">
              <a:rPr lang="en-CA" smtClean="0"/>
              <a:t>2021-09-03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8E5FAD-195E-4E34-AA14-8355FE070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9CAA-7D28-46DF-A89B-E61DE8F7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EEC9-BDE3-400B-8E62-B107EBF2A7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1010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534BCE-A106-4183-9447-EA431DB56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8EBD4-6D52-4897-A65D-ED0BE87F2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9829F-BA8A-4B9E-8A56-2375F340B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4636E-4873-442D-891D-EF4FA9871B1F}" type="datetimeFigureOut">
              <a:rPr lang="en-CA" smtClean="0"/>
              <a:t>2021-09-03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441E3-1FC7-41D9-8434-EA3469C58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6AAC8-F722-4FF5-9A4A-54E00F7809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DEEC9-BDE3-400B-8E62-B107EBF2A7F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8869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CAD27E-FF54-41F1-B9FA-19AB6C4D6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435B7-50FF-4BFF-96AE-08CDDDE21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BCF8C-3D85-4D8E-B3FE-F68B93C3C7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3B581-C882-46AE-AFA6-475B68BB2D4A}" type="datetimeFigureOut">
              <a:rPr lang="en-CA" smtClean="0"/>
              <a:t>2021-09-03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3C59C-FD8F-4AB3-95A5-D038C3C41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792F1-6170-45D5-A006-C9756F36E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2F7AD-FDD5-4417-B5FB-53CCD586F40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076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khanacademy.org/computing/computers-and-internet/xcae6f4a7ff015e7d:computers/xcae6f4a7ff015e7d:computer-components/a/exploring-microcomputer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hanacademy.org/computing/computers-and-internet/xcae6f4a7ff015e7d:computers/xcae6f4a7ff015e7d:computer-components/e/input--cpu--memory--and-output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94606F-70D8-4815-8C46-19BAAF4E6DA0}"/>
              </a:ext>
            </a:extLst>
          </p:cNvPr>
          <p:cNvSpPr txBox="1"/>
          <p:nvPr/>
        </p:nvSpPr>
        <p:spPr>
          <a:xfrm>
            <a:off x="2485052" y="335237"/>
            <a:ext cx="7221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 1. Computing Environments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743A7-224A-4AFA-B7C2-E6920AFE0BCE}"/>
              </a:ext>
            </a:extLst>
          </p:cNvPr>
          <p:cNvSpPr txBox="1"/>
          <p:nvPr/>
        </p:nvSpPr>
        <p:spPr>
          <a:xfrm>
            <a:off x="2056621" y="1137052"/>
            <a:ext cx="8078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1.4 Processors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C009B8-8FB3-48F4-995B-77ED7C12A4DF}"/>
              </a:ext>
            </a:extLst>
          </p:cNvPr>
          <p:cNvSpPr txBox="1"/>
          <p:nvPr/>
        </p:nvSpPr>
        <p:spPr>
          <a:xfrm>
            <a:off x="2913482" y="1815756"/>
            <a:ext cx="722189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dirty="0">
                <a:solidFill>
                  <a:srgbClr val="0070C0"/>
                </a:solidFill>
                <a:latin typeface="Calibri" panose="020F0502020204030204"/>
              </a:rPr>
              <a:t>l</a:t>
            </a:r>
            <a:r>
              <a:rPr kumimoji="0" lang="en-CA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ogic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gates and logic circuits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basic Von Neumann model of a computer system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purpose and role of the registers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purpose and role of the arithmetic logic unit (ALU), control unit (CU), system clock and immediate access store (IAS)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functions of the bus lines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factors affecting computer performance (such as processor type, bus width, clock speeds, cache memory and use of core processors)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connection of computers to peripheral devices such as Universal Serial Bus (USB), high definition multimedia interface (HDMI)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548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3D85F-44F8-434D-BE51-877DE2107525}"/>
              </a:ext>
            </a:extLst>
          </p:cNvPr>
          <p:cNvSpPr txBox="1"/>
          <p:nvPr/>
        </p:nvSpPr>
        <p:spPr>
          <a:xfrm>
            <a:off x="855405" y="119090"/>
            <a:ext cx="10481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 Gates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6B304A3-6CEB-4820-A3A9-C8F4F4103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29" y="918673"/>
            <a:ext cx="8885138" cy="59393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62C839-2622-40B6-83FC-CE7BF02EED03}"/>
              </a:ext>
            </a:extLst>
          </p:cNvPr>
          <p:cNvSpPr txBox="1"/>
          <p:nvPr/>
        </p:nvSpPr>
        <p:spPr>
          <a:xfrm>
            <a:off x="10538567" y="5385298"/>
            <a:ext cx="1401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0070C0"/>
                </a:solidFill>
              </a:rPr>
              <a:t>A, B are Transistors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DEB660-3371-46C7-9A1D-DB3FA1D2F1B7}"/>
              </a:ext>
            </a:extLst>
          </p:cNvPr>
          <p:cNvSpPr txBox="1"/>
          <p:nvPr/>
        </p:nvSpPr>
        <p:spPr>
          <a:xfrm>
            <a:off x="0" y="1903177"/>
            <a:ext cx="15354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i="1" dirty="0">
                <a:solidFill>
                  <a:srgbClr val="0070C0"/>
                </a:solidFill>
              </a:rPr>
              <a:t>Our powerful computers now require billions of gates, so their actual size is very small. A mac can have </a:t>
            </a:r>
            <a:r>
              <a:rPr lang="en-CA" b="1" i="1" u="sng" dirty="0">
                <a:solidFill>
                  <a:srgbClr val="0070C0"/>
                </a:solidFill>
              </a:rPr>
              <a:t>5.6 billion </a:t>
            </a:r>
            <a:r>
              <a:rPr lang="en-CA" b="1" i="1" dirty="0">
                <a:solidFill>
                  <a:srgbClr val="0070C0"/>
                </a:solidFill>
              </a:rPr>
              <a:t>transistors that are just </a:t>
            </a:r>
            <a:r>
              <a:rPr lang="en-CA" b="1" i="1" u="sng" dirty="0">
                <a:solidFill>
                  <a:srgbClr val="0070C0"/>
                </a:solidFill>
              </a:rPr>
              <a:t>14 nanometers </a:t>
            </a:r>
            <a:r>
              <a:rPr lang="en-CA" b="1" i="1" dirty="0">
                <a:solidFill>
                  <a:srgbClr val="0070C0"/>
                </a:solidFill>
              </a:rPr>
              <a:t>wide. </a:t>
            </a:r>
          </a:p>
        </p:txBody>
      </p:sp>
    </p:spTree>
    <p:extLst>
      <p:ext uri="{BB962C8B-B14F-4D97-AF65-F5344CB8AC3E}">
        <p14:creationId xmlns:p14="http://schemas.microsoft.com/office/powerpoint/2010/main" val="3720545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3D85F-44F8-434D-BE51-877DE2107525}"/>
              </a:ext>
            </a:extLst>
          </p:cNvPr>
          <p:cNvSpPr txBox="1"/>
          <p:nvPr/>
        </p:nvSpPr>
        <p:spPr>
          <a:xfrm>
            <a:off x="855405" y="119090"/>
            <a:ext cx="10481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 Circuits</a:t>
            </a:r>
          </a:p>
        </p:txBody>
      </p:sp>
      <p:pic>
        <p:nvPicPr>
          <p:cNvPr id="5" name="Picture 4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A713D59A-BF6C-4FB4-A669-126CFE2BD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209" y="2983468"/>
            <a:ext cx="7125575" cy="3874531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3DB1436-7C29-4518-9325-B5A6FEECC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183" y="757084"/>
            <a:ext cx="6033629" cy="222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27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3D85F-44F8-434D-BE51-877DE2107525}"/>
              </a:ext>
            </a:extLst>
          </p:cNvPr>
          <p:cNvSpPr txBox="1"/>
          <p:nvPr/>
        </p:nvSpPr>
        <p:spPr>
          <a:xfrm>
            <a:off x="855406" y="99426"/>
            <a:ext cx="10481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Processors – Chip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9E989F-947F-4031-8F6E-6705AC544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98" y="781612"/>
            <a:ext cx="5957790" cy="60763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F1A8ED-84B0-4085-A258-8FB6470C2AD5}"/>
              </a:ext>
            </a:extLst>
          </p:cNvPr>
          <p:cNvSpPr txBox="1"/>
          <p:nvPr/>
        </p:nvSpPr>
        <p:spPr>
          <a:xfrm>
            <a:off x="6302477" y="1003650"/>
            <a:ext cx="563332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CA" dirty="0"/>
              <a:t>The </a:t>
            </a:r>
            <a:r>
              <a:rPr lang="en-CA" b="1" dirty="0">
                <a:highlight>
                  <a:srgbClr val="FFFF00"/>
                </a:highlight>
              </a:rPr>
              <a:t>Central Processing Unit</a:t>
            </a:r>
            <a:r>
              <a:rPr lang="en-CA" dirty="0">
                <a:highlight>
                  <a:srgbClr val="FFFF00"/>
                </a:highlight>
              </a:rPr>
              <a:t> (</a:t>
            </a:r>
            <a:r>
              <a:rPr lang="en-CA" b="1" dirty="0">
                <a:highlight>
                  <a:srgbClr val="FFFF00"/>
                </a:highlight>
              </a:rPr>
              <a:t>CPU</a:t>
            </a:r>
            <a:r>
              <a:rPr lang="en-CA" dirty="0">
                <a:highlight>
                  <a:srgbClr val="FFFF00"/>
                </a:highlight>
              </a:rPr>
              <a:t>) </a:t>
            </a:r>
            <a:r>
              <a:rPr lang="en-CA" dirty="0"/>
              <a:t>is the "brain" of the computer. It </a:t>
            </a:r>
            <a:r>
              <a:rPr lang="en-CA" dirty="0">
                <a:highlight>
                  <a:srgbClr val="FFFF00"/>
                </a:highlight>
              </a:rPr>
              <a:t>executes instructions (from software) and tells other components what to do</a:t>
            </a:r>
            <a:r>
              <a:rPr lang="en-CA" dirty="0"/>
              <a:t>. The Intel Pentium is a popular processor for IBM-PCs. The PowerPC is a popular processor for Macintoshes. 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CA" dirty="0"/>
              <a:t>There are </a:t>
            </a:r>
            <a:r>
              <a:rPr lang="en-CA" dirty="0">
                <a:highlight>
                  <a:srgbClr val="FFFF00"/>
                </a:highlight>
              </a:rPr>
              <a:t>2 parts </a:t>
            </a:r>
            <a:r>
              <a:rPr lang="en-CA" dirty="0"/>
              <a:t>of the CPU: The ALU and Control Unit. 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CA" dirty="0"/>
              <a:t>The </a:t>
            </a:r>
            <a:r>
              <a:rPr lang="en-CA" b="1" dirty="0">
                <a:highlight>
                  <a:srgbClr val="FFFF00"/>
                </a:highlight>
              </a:rPr>
              <a:t>Arithmetic Logic Unit</a:t>
            </a:r>
            <a:r>
              <a:rPr lang="en-CA" dirty="0">
                <a:highlight>
                  <a:srgbClr val="FFFF00"/>
                </a:highlight>
              </a:rPr>
              <a:t> (</a:t>
            </a:r>
            <a:r>
              <a:rPr lang="en-CA" b="1" dirty="0">
                <a:highlight>
                  <a:srgbClr val="FFFF00"/>
                </a:highlight>
              </a:rPr>
              <a:t>ALU</a:t>
            </a:r>
            <a:r>
              <a:rPr lang="en-CA" dirty="0">
                <a:highlight>
                  <a:srgbClr val="FFFF00"/>
                </a:highlight>
              </a:rPr>
              <a:t>) </a:t>
            </a:r>
            <a:r>
              <a:rPr lang="en-CA" dirty="0"/>
              <a:t>performs </a:t>
            </a:r>
            <a:r>
              <a:rPr lang="en-CA" dirty="0">
                <a:highlight>
                  <a:srgbClr val="FFFF00"/>
                </a:highlight>
              </a:rPr>
              <a:t>arithmetic operations </a:t>
            </a:r>
            <a:r>
              <a:rPr lang="en-CA" dirty="0"/>
              <a:t>(such as addition and subtraction) and </a:t>
            </a:r>
            <a:r>
              <a:rPr lang="en-CA" dirty="0">
                <a:highlight>
                  <a:srgbClr val="FFFF00"/>
                </a:highlight>
              </a:rPr>
              <a:t>logical operations </a:t>
            </a:r>
            <a:r>
              <a:rPr lang="en-CA" dirty="0"/>
              <a:t>(such as comparing two values). 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CA" dirty="0"/>
              <a:t>An optional </a:t>
            </a:r>
            <a:r>
              <a:rPr lang="en-CA" b="1" dirty="0"/>
              <a:t>math co-processor</a:t>
            </a:r>
            <a:r>
              <a:rPr lang="en-CA" dirty="0"/>
              <a:t> can take the place of the ALU. It performs the same operations, only it is faster. 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CA" dirty="0"/>
              <a:t>The </a:t>
            </a:r>
            <a:r>
              <a:rPr lang="en-CA" b="1" dirty="0">
                <a:highlight>
                  <a:srgbClr val="FFFF00"/>
                </a:highlight>
              </a:rPr>
              <a:t>Control Unit</a:t>
            </a:r>
            <a:r>
              <a:rPr lang="en-CA" dirty="0">
                <a:highlight>
                  <a:srgbClr val="FFFF00"/>
                </a:highlight>
              </a:rPr>
              <a:t> deciphers and carries out instructions</a:t>
            </a:r>
            <a:r>
              <a:rPr lang="en-CA" dirty="0"/>
              <a:t>. Different CPUs have different types of instructions, so software made for one type of CPU will not run on other kinds. 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CA" dirty="0"/>
              <a:t>The </a:t>
            </a:r>
            <a:r>
              <a:rPr lang="en-CA" b="1" dirty="0">
                <a:highlight>
                  <a:srgbClr val="FFFF00"/>
                </a:highlight>
              </a:rPr>
              <a:t>word size</a:t>
            </a:r>
            <a:r>
              <a:rPr lang="en-CA" dirty="0">
                <a:highlight>
                  <a:srgbClr val="FFFF00"/>
                </a:highlight>
              </a:rPr>
              <a:t> denotes how many bits of data a CPU can process at once</a:t>
            </a:r>
            <a:r>
              <a:rPr lang="en-CA" dirty="0"/>
              <a:t>. 64 bits is the standard word size for CPU's used in personal computers today. The higher the word size, the faster a CPU can execute instructions.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CA" dirty="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C4D4B457-8744-4FAC-BDFD-D069B15D1EC3}"/>
              </a:ext>
            </a:extLst>
          </p:cNvPr>
          <p:cNvSpPr/>
          <p:nvPr/>
        </p:nvSpPr>
        <p:spPr>
          <a:xfrm>
            <a:off x="10894142" y="276658"/>
            <a:ext cx="442451" cy="35342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151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23D56A2-4DE1-480D-A43E-B92B231E7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52" y="2359742"/>
            <a:ext cx="10726993" cy="4498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30484A-8C16-4DF2-8B61-1F0EC5FDF531}"/>
              </a:ext>
            </a:extLst>
          </p:cNvPr>
          <p:cNvSpPr txBox="1"/>
          <p:nvPr/>
        </p:nvSpPr>
        <p:spPr>
          <a:xfrm>
            <a:off x="855406" y="0"/>
            <a:ext cx="10481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Processors – Chip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C0D1503-C4E6-40D5-9AAC-0C3FBECB4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90" y="790082"/>
            <a:ext cx="1212317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System Clock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is an 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electrical pulse generator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 that sends out a pulse of electricity at regular intervals. The electronic components of the computer need these electric pulses in order to perform work.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The more pulses sent out by the system clock, the faster the computer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The first personal computers had clock speeds of 8 MHz (8 million pulses per second); today's PC's have clock speeds greater than 3.2 GHz (3.2 billion pulses per second).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Bus Lines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are 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electrical data roadways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 (i.e. wires) through which bits of information are transmitted between the CPU and other components.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bus size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 denotes how many bits can be transmitted at once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In general, this should be the same as the CPU word size. </a:t>
            </a:r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4FC343C5-5EA9-4B37-A410-06EFFC50FE7C}"/>
              </a:ext>
            </a:extLst>
          </p:cNvPr>
          <p:cNvSpPr/>
          <p:nvPr/>
        </p:nvSpPr>
        <p:spPr>
          <a:xfrm>
            <a:off x="152401" y="354464"/>
            <a:ext cx="442451" cy="35342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5524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3D85F-44F8-434D-BE51-877DE2107525}"/>
              </a:ext>
            </a:extLst>
          </p:cNvPr>
          <p:cNvSpPr txBox="1"/>
          <p:nvPr/>
        </p:nvSpPr>
        <p:spPr>
          <a:xfrm>
            <a:off x="855406" y="99426"/>
            <a:ext cx="10481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Von Neumann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1A8ED-84B0-4085-A258-8FB6470C2AD5}"/>
              </a:ext>
            </a:extLst>
          </p:cNvPr>
          <p:cNvSpPr txBox="1"/>
          <p:nvPr/>
        </p:nvSpPr>
        <p:spPr>
          <a:xfrm>
            <a:off x="9144000" y="807312"/>
            <a:ext cx="28415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dirty="0">
                <a:highlight>
                  <a:srgbClr val="FFFF00"/>
                </a:highlight>
              </a:rPr>
              <a:t>Von Neumann Architecture</a:t>
            </a:r>
            <a:r>
              <a:rPr lang="en-CA" dirty="0"/>
              <a:t>:</a:t>
            </a:r>
          </a:p>
          <a:p>
            <a:pPr marL="285750" indent="-285750" algn="l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CA" sz="1800" b="0" i="0" u="none" strike="noStrike" baseline="0" dirty="0">
                <a:latin typeface="OfficinaSansStd-Book"/>
              </a:rPr>
              <a:t>a central processing unit (CPU or processor)</a:t>
            </a:r>
            <a:endParaRPr lang="en-CA" sz="1800" b="0" i="0" u="none" strike="noStrike" baseline="0" dirty="0">
              <a:solidFill>
                <a:srgbClr val="000000"/>
              </a:solidFill>
              <a:latin typeface="OfficinaSansStd-Book"/>
            </a:endParaRPr>
          </a:p>
          <a:p>
            <a:pPr marL="285750" indent="-285750" algn="l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CA" sz="1800" b="0" i="0" u="none" strike="noStrike" baseline="0" dirty="0">
                <a:solidFill>
                  <a:srgbClr val="000000"/>
                </a:solidFill>
                <a:latin typeface="OfficinaSansStd-Book"/>
              </a:rPr>
              <a:t>a processor able to access the memory directly</a:t>
            </a:r>
          </a:p>
          <a:p>
            <a:pPr marL="285750" indent="-285750" algn="l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CA" sz="1800" b="0" i="0" u="none" strike="noStrike" baseline="0" dirty="0">
                <a:solidFill>
                  <a:srgbClr val="000000"/>
                </a:solidFill>
                <a:latin typeface="OfficinaSansStd-Book"/>
              </a:rPr>
              <a:t>computer memories that could store programs as well as data</a:t>
            </a:r>
          </a:p>
          <a:p>
            <a:pPr marL="285750" indent="-285750" algn="l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CA" sz="1800" b="0" i="0" u="none" strike="noStrike" baseline="0" dirty="0">
                <a:solidFill>
                  <a:srgbClr val="000000"/>
                </a:solidFill>
                <a:latin typeface="OfficinaSansStd-Book"/>
              </a:rPr>
              <a:t>stored programs made up of instructions that could be executed in </a:t>
            </a:r>
            <a:r>
              <a:rPr lang="en-CA" dirty="0">
                <a:solidFill>
                  <a:srgbClr val="000000"/>
                </a:solidFill>
                <a:latin typeface="OfficinaSansStd-Book"/>
              </a:rPr>
              <a:t>s</a:t>
            </a:r>
            <a:r>
              <a:rPr lang="en-CA" sz="1800" b="0" i="0" u="none" strike="noStrike" baseline="0" dirty="0">
                <a:solidFill>
                  <a:srgbClr val="000000"/>
                </a:solidFill>
                <a:latin typeface="OfficinaSansStd-Book"/>
              </a:rPr>
              <a:t>equential order</a:t>
            </a:r>
            <a:endParaRPr lang="en-CA" dirty="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C4D4B457-8744-4FAC-BDFD-D069B15D1EC3}"/>
              </a:ext>
            </a:extLst>
          </p:cNvPr>
          <p:cNvSpPr/>
          <p:nvPr/>
        </p:nvSpPr>
        <p:spPr>
          <a:xfrm>
            <a:off x="10894142" y="276658"/>
            <a:ext cx="442451" cy="35342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03972-267A-4EA2-A043-E2194EB8E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952500"/>
            <a:ext cx="8934450" cy="5905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C3951A-F821-4D92-A86F-4337EC5B268B}"/>
              </a:ext>
            </a:extLst>
          </p:cNvPr>
          <p:cNvSpPr txBox="1"/>
          <p:nvPr/>
        </p:nvSpPr>
        <p:spPr>
          <a:xfrm>
            <a:off x="6882580" y="4550017"/>
            <a:ext cx="54111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1800" b="0" i="0" u="none" strike="noStrike" baseline="0" dirty="0">
                <a:solidFill>
                  <a:srgbClr val="0070C0"/>
                </a:solidFill>
                <a:latin typeface="OfficinaSansStd-Book"/>
              </a:rPr>
              <a:t>The </a:t>
            </a:r>
            <a:r>
              <a:rPr lang="en-CA" sz="1800" b="1" i="0" u="none" strike="noStrike" baseline="0" dirty="0">
                <a:solidFill>
                  <a:srgbClr val="0070C0"/>
                </a:solidFill>
                <a:latin typeface="OfficinaSansStd-Bold"/>
              </a:rPr>
              <a:t>accumulator (ACC) </a:t>
            </a:r>
            <a:r>
              <a:rPr lang="en-CA" sz="1800" b="0" i="0" u="none" strike="noStrike" baseline="0" dirty="0">
                <a:solidFill>
                  <a:srgbClr val="0070C0"/>
                </a:solidFill>
                <a:latin typeface="OfficinaSansStd-Book"/>
              </a:rPr>
              <a:t>is a temporary </a:t>
            </a:r>
            <a:r>
              <a:rPr lang="en-CA" sz="1800" b="0" i="0" u="none" strike="noStrike" baseline="0" dirty="0">
                <a:solidFill>
                  <a:srgbClr val="0070C0"/>
                </a:solidFill>
                <a:highlight>
                  <a:srgbClr val="FFFF00"/>
                </a:highlight>
                <a:latin typeface="OfficinaSansStd-Book"/>
              </a:rPr>
              <a:t>register</a:t>
            </a:r>
            <a:r>
              <a:rPr lang="en-CA" sz="1800" b="0" i="0" u="none" strike="noStrike" baseline="0" dirty="0">
                <a:solidFill>
                  <a:srgbClr val="0070C0"/>
                </a:solidFill>
                <a:latin typeface="OfficinaSansStd-Book"/>
              </a:rPr>
              <a:t> used when carrying out ALU calculations. Registers can be general purpose or special purpose. General purpose registers </a:t>
            </a:r>
            <a:r>
              <a:rPr lang="en-CA" sz="1800" b="0" i="0" u="none" strike="noStrike" baseline="0" dirty="0">
                <a:solidFill>
                  <a:srgbClr val="0070C0"/>
                </a:solidFill>
                <a:highlight>
                  <a:srgbClr val="FFFF00"/>
                </a:highlight>
                <a:latin typeface="OfficinaSansStd-Book"/>
              </a:rPr>
              <a:t>hold data that is frequently used by the CPU </a:t>
            </a:r>
            <a:r>
              <a:rPr lang="en-CA" sz="1800" b="0" i="0" u="none" strike="noStrike" baseline="0" dirty="0">
                <a:solidFill>
                  <a:srgbClr val="0070C0"/>
                </a:solidFill>
                <a:latin typeface="OfficinaSansStd-Book"/>
              </a:rPr>
              <a:t>or can be used by the programmer when addressing the CPU directly. Special purpose registers have a specific function within the CPU and hold the program state.</a:t>
            </a:r>
            <a:endParaRPr lang="en-CA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259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3D85F-44F8-434D-BE51-877DE2107525}"/>
              </a:ext>
            </a:extLst>
          </p:cNvPr>
          <p:cNvSpPr txBox="1"/>
          <p:nvPr/>
        </p:nvSpPr>
        <p:spPr>
          <a:xfrm>
            <a:off x="855406" y="10810"/>
            <a:ext cx="10481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Motherboard and Computer Ports</a:t>
            </a:r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C4D4B457-8744-4FAC-BDFD-D069B15D1EC3}"/>
              </a:ext>
            </a:extLst>
          </p:cNvPr>
          <p:cNvSpPr/>
          <p:nvPr/>
        </p:nvSpPr>
        <p:spPr>
          <a:xfrm>
            <a:off x="10894142" y="276658"/>
            <a:ext cx="442451" cy="35342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14128EEC-B45F-4E16-B916-B5AC13F0C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61" y="2281084"/>
            <a:ext cx="7654276" cy="46457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67361C-258F-46C2-AE5F-AED7E5557152}"/>
              </a:ext>
            </a:extLst>
          </p:cNvPr>
          <p:cNvSpPr txBox="1"/>
          <p:nvPr/>
        </p:nvSpPr>
        <p:spPr>
          <a:xfrm>
            <a:off x="-34414" y="630080"/>
            <a:ext cx="122608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CA" dirty="0">
                <a:solidFill>
                  <a:srgbClr val="0070C0"/>
                </a:solidFill>
              </a:rPr>
              <a:t>The </a:t>
            </a:r>
            <a:r>
              <a:rPr lang="en-CA" b="1" dirty="0">
                <a:solidFill>
                  <a:srgbClr val="0070C0"/>
                </a:solidFill>
                <a:highlight>
                  <a:srgbClr val="FFFF00"/>
                </a:highlight>
              </a:rPr>
              <a:t>Motherboard</a:t>
            </a:r>
            <a:r>
              <a:rPr lang="en-CA" dirty="0">
                <a:solidFill>
                  <a:srgbClr val="0070C0"/>
                </a:solidFill>
                <a:highlight>
                  <a:srgbClr val="FFFF00"/>
                </a:highlight>
              </a:rPr>
              <a:t> is the main circuit board for the computer</a:t>
            </a:r>
            <a:r>
              <a:rPr lang="en-CA" dirty="0">
                <a:solidFill>
                  <a:srgbClr val="0070C0"/>
                </a:solidFill>
              </a:rPr>
              <a:t>, containing both soldered, nonremovable components along with sockets or slots for components that can be removed. The motherboard holds the CPU, RAM and ROM chips, etc.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rgbClr val="0070C0"/>
                </a:solidFill>
                <a:highlight>
                  <a:srgbClr val="FFFF00"/>
                </a:highlight>
              </a:rPr>
              <a:t>Universal Serial Bus</a:t>
            </a:r>
            <a:r>
              <a:rPr lang="en-CA" dirty="0">
                <a:solidFill>
                  <a:srgbClr val="0070C0"/>
                </a:solidFill>
                <a:highlight>
                  <a:srgbClr val="FFFF00"/>
                </a:highlight>
              </a:rPr>
              <a:t> (</a:t>
            </a:r>
            <a:r>
              <a:rPr lang="en-CA" b="1" dirty="0">
                <a:solidFill>
                  <a:srgbClr val="0070C0"/>
                </a:solidFill>
                <a:highlight>
                  <a:srgbClr val="FFFF00"/>
                </a:highlight>
              </a:rPr>
              <a:t>USB</a:t>
            </a:r>
            <a:r>
              <a:rPr lang="en-CA" dirty="0">
                <a:solidFill>
                  <a:srgbClr val="0070C0"/>
                </a:solidFill>
                <a:highlight>
                  <a:srgbClr val="FFFF00"/>
                </a:highlight>
              </a:rPr>
              <a:t>) ports </a:t>
            </a:r>
            <a:r>
              <a:rPr lang="en-CA" dirty="0">
                <a:solidFill>
                  <a:srgbClr val="0070C0"/>
                </a:solidFill>
              </a:rPr>
              <a:t>are </a:t>
            </a:r>
            <a:r>
              <a:rPr lang="en-CA" i="1" dirty="0">
                <a:solidFill>
                  <a:srgbClr val="0070C0"/>
                </a:solidFill>
              </a:rPr>
              <a:t>much</a:t>
            </a:r>
            <a:r>
              <a:rPr lang="en-CA" dirty="0">
                <a:solidFill>
                  <a:srgbClr val="0070C0"/>
                </a:solidFill>
              </a:rPr>
              <a:t> faster than serial or parallel ports and allow multiple devices to be connected to the same port.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CA" b="1" dirty="0">
                <a:solidFill>
                  <a:srgbClr val="0070C0"/>
                </a:solidFill>
                <a:highlight>
                  <a:srgbClr val="FFFF00"/>
                </a:highlight>
              </a:rPr>
              <a:t>High-definition multimedia interface (HDMI) </a:t>
            </a:r>
            <a:r>
              <a:rPr lang="en-CA" dirty="0">
                <a:solidFill>
                  <a:srgbClr val="0070C0"/>
                </a:solidFill>
              </a:rPr>
              <a:t>ports allow output (both audio and visual) from a computer to an HDMI-enabled device. They support high definition signals (enhanced or standard).</a:t>
            </a:r>
          </a:p>
        </p:txBody>
      </p:sp>
    </p:spTree>
    <p:extLst>
      <p:ext uri="{BB962C8B-B14F-4D97-AF65-F5344CB8AC3E}">
        <p14:creationId xmlns:p14="http://schemas.microsoft.com/office/powerpoint/2010/main" val="3892497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3D85F-44F8-434D-BE51-877DE2107525}"/>
              </a:ext>
            </a:extLst>
          </p:cNvPr>
          <p:cNvSpPr txBox="1"/>
          <p:nvPr/>
        </p:nvSpPr>
        <p:spPr>
          <a:xfrm>
            <a:off x="855406" y="197748"/>
            <a:ext cx="104811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4000" b="1" dirty="0">
                <a:solidFill>
                  <a:srgbClr val="C00000"/>
                </a:solidFill>
                <a:latin typeface="Calibri" panose="020F0502020204030204"/>
              </a:rPr>
              <a:t>Simple Microcomputers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4000" b="1" dirty="0">
                <a:solidFill>
                  <a:srgbClr val="C00000"/>
                </a:solidFill>
                <a:latin typeface="Calibri" panose="020F0502020204030204"/>
              </a:rPr>
              <a:t>– Raspberry Pi and Arduino</a:t>
            </a:r>
            <a:endParaRPr kumimoji="0" lang="en-CA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B4B12-37CB-418B-BA22-8E1272C51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90036"/>
            <a:ext cx="6096000" cy="4767964"/>
          </a:xfrm>
          <a:prstGeom prst="rect">
            <a:avLst/>
          </a:prstGeom>
        </p:spPr>
      </p:pic>
      <p:pic>
        <p:nvPicPr>
          <p:cNvPr id="7" name="Picture 6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EB780325-57D1-4D39-B1C2-D5C806C0B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39" y="2090036"/>
            <a:ext cx="5840361" cy="47679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C2A89D-BD65-45D3-8368-173737C9200D}"/>
              </a:ext>
            </a:extLst>
          </p:cNvPr>
          <p:cNvSpPr txBox="1"/>
          <p:nvPr/>
        </p:nvSpPr>
        <p:spPr>
          <a:xfrm>
            <a:off x="732503" y="1443705"/>
            <a:ext cx="112382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4"/>
              </a:rPr>
              <a:t>https://www.khanacademy.org/computing/computers-and-internet/xcae6f4a7ff015e7d:computers/xcae6f4a7ff015e7d:computer-components/a/exploring-microcomputers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40250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73D85F-44F8-434D-BE51-877DE2107525}"/>
              </a:ext>
            </a:extLst>
          </p:cNvPr>
          <p:cNvSpPr txBox="1"/>
          <p:nvPr/>
        </p:nvSpPr>
        <p:spPr>
          <a:xfrm>
            <a:off x="855405" y="699193"/>
            <a:ext cx="10481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4000" b="1" dirty="0">
                <a:solidFill>
                  <a:srgbClr val="C00000"/>
                </a:solidFill>
                <a:latin typeface="Calibri" panose="020F0502020204030204"/>
              </a:rPr>
              <a:t>Practice Questions</a:t>
            </a:r>
            <a:endParaRPr kumimoji="0" lang="en-CA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0C6772-6FDE-4783-A7DB-021E966DDF40}"/>
              </a:ext>
            </a:extLst>
          </p:cNvPr>
          <p:cNvSpPr txBox="1"/>
          <p:nvPr/>
        </p:nvSpPr>
        <p:spPr>
          <a:xfrm>
            <a:off x="3047998" y="222867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2"/>
              </a:rPr>
              <a:t>https://www.khanacademy.org/computing/computers-and-internet/xcae6f4a7ff015e7d:computers/xcae6f4a7ff015e7d:computer-components/e/input--cpu--memory--and-output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837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B82209C04EFB4588C0122443A5F1E5" ma:contentTypeVersion="2" ma:contentTypeDescription="Create a new document." ma:contentTypeScope="" ma:versionID="51c29c18de2bd9992b1e731377a02ba6">
  <xsd:schema xmlns:xsd="http://www.w3.org/2001/XMLSchema" xmlns:xs="http://www.w3.org/2001/XMLSchema" xmlns:p="http://schemas.microsoft.com/office/2006/metadata/properties" xmlns:ns2="001d62ad-9058-4085-9e0f-1a3c22fca821" targetNamespace="http://schemas.microsoft.com/office/2006/metadata/properties" ma:root="true" ma:fieldsID="52eb3708e21c3359edfae328fee08897" ns2:_="">
    <xsd:import namespace="001d62ad-9058-4085-9e0f-1a3c22fca8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1d62ad-9058-4085-9e0f-1a3c22fca8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66FCBE-1F5F-446B-90B1-540BBD6FE90F}"/>
</file>

<file path=customXml/itemProps2.xml><?xml version="1.0" encoding="utf-8"?>
<ds:datastoreItem xmlns:ds="http://schemas.openxmlformats.org/officeDocument/2006/customXml" ds:itemID="{20832D1D-59A2-4CA0-8BD4-13FFF4927AC7}"/>
</file>

<file path=customXml/itemProps3.xml><?xml version="1.0" encoding="utf-8"?>
<ds:datastoreItem xmlns:ds="http://schemas.openxmlformats.org/officeDocument/2006/customXml" ds:itemID="{2F23304E-C1BA-4E90-BB1A-FAFB99C92BD4}"/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763</Words>
  <Application>Microsoft Office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OfficinaSansStd-Bold</vt:lpstr>
      <vt:lpstr>OfficinaSansStd-Book</vt:lpstr>
      <vt:lpstr>Arial</vt:lpstr>
      <vt:lpstr>Calibri</vt:lpstr>
      <vt:lpstr>Calibri Light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 Zhang</dc:creator>
  <cp:lastModifiedBy>Ray Zhang</cp:lastModifiedBy>
  <cp:revision>24</cp:revision>
  <dcterms:created xsi:type="dcterms:W3CDTF">2021-09-02T19:07:12Z</dcterms:created>
  <dcterms:modified xsi:type="dcterms:W3CDTF">2021-09-03T20:05:16Z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0x010100BCB82209C04EFB4588C0122443A5F1E5</vt:lpwstr>
  </property>
</Properties>
</file>